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4" r:id="rId1"/>
  </p:sldMasterIdLst>
  <p:notesMasterIdLst>
    <p:notesMasterId r:id="rId15"/>
  </p:notesMasterIdLst>
  <p:handoutMasterIdLst>
    <p:handoutMasterId r:id="rId16"/>
  </p:handoutMasterIdLst>
  <p:sldIdLst>
    <p:sldId id="295" r:id="rId2"/>
    <p:sldId id="301" r:id="rId3"/>
    <p:sldId id="303" r:id="rId4"/>
    <p:sldId id="309" r:id="rId5"/>
    <p:sldId id="307" r:id="rId6"/>
    <p:sldId id="306" r:id="rId7"/>
    <p:sldId id="308" r:id="rId8"/>
    <p:sldId id="299" r:id="rId9"/>
    <p:sldId id="304" r:id="rId10"/>
    <p:sldId id="305" r:id="rId11"/>
    <p:sldId id="310" r:id="rId12"/>
    <p:sldId id="300" r:id="rId13"/>
    <p:sldId id="302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3E35"/>
    <a:srgbClr val="646464"/>
    <a:srgbClr val="292C48"/>
    <a:srgbClr val="2C2D39"/>
    <a:srgbClr val="242630"/>
    <a:srgbClr val="2A1F43"/>
    <a:srgbClr val="0C1B43"/>
    <a:srgbClr val="000000"/>
    <a:srgbClr val="1D2225"/>
    <a:srgbClr val="F8F8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0551" autoAdjust="0"/>
  </p:normalViewPr>
  <p:slideViewPr>
    <p:cSldViewPr snapToGrid="0" snapToObjects="1">
      <p:cViewPr varScale="1">
        <p:scale>
          <a:sx n="86" d="100"/>
          <a:sy n="86" d="100"/>
        </p:scale>
        <p:origin x="5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86" d="100"/>
          <a:sy n="86" d="100"/>
        </p:scale>
        <p:origin x="2416" y="21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D5A2E05-2C6E-484E-9BB1-366C90717B9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2043844-B7FE-EC43-89AA-8831B859F94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B138B2-18CD-1D41-89B0-ADB5F3BA92A3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FAC2EDC-03FB-D147-9BAA-37FCFF988C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98E195D-E935-D746-A5D1-61E2EBF7EF6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57D167-9BB5-2048-9DDA-7DF8E5D94DC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751213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tiff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jpg>
</file>

<file path=ppt/media/image2.tiff>
</file>

<file path=ppt/media/image3.png>
</file>

<file path=ppt/media/image4.tiff>
</file>

<file path=ppt/media/image5.png>
</file>

<file path=ppt/media/image6.png>
</file>

<file path=ppt/media/image7.sv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2E7A355-8776-CB43-838E-ED9EE2F8390B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B303FA8-A3F3-7640-B13D-36C73B3E5587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01785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51242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46533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44960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B303FA8-A3F3-7640-B13D-36C73B3E5587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72072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62CB9073-1A97-EF48-93BC-E626B884D7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9249" y="-4352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solidFill>
            <a:schemeClr val="tx1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3A7554C-2E3E-454F-9E07-C38195D4CF32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838200" y="4561873"/>
            <a:ext cx="10515600" cy="703135"/>
          </a:xfrm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2400" b="1" i="0" cap="all" spc="60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ja-JP" dirty="0">
                <a:latin typeface="Meiryo UI" panose="020B0604030504040204" pitchFamily="50" charset="-128"/>
                <a:ea typeface="Meiryo UI" panose="020B0604030504040204" pitchFamily="50" charset="-128"/>
              </a:rPr>
              <a:t>Subtitle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E3ED0903-C4AC-F843-878E-D66CB7BFB0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373294"/>
            <a:ext cx="7709488" cy="1927810"/>
          </a:xfrm>
        </p:spPr>
        <p:txBody>
          <a:bodyPr lIns="91440" rIns="91440">
            <a:noAutofit/>
          </a:bodyPr>
          <a:lstStyle>
            <a:lvl1pPr algn="l">
              <a:defRPr sz="13800" b="1" i="0" spc="150" baseline="0">
                <a:solidFill>
                  <a:schemeClr val="bg1"/>
                </a:solidFill>
                <a:latin typeface="MingLiU" panose="02020509000000000000" pitchFamily="49" charset="-120"/>
                <a:ea typeface="MingLiU" panose="02020509000000000000" pitchFamily="49" charset="-120"/>
              </a:defRPr>
            </a:lvl1pPr>
          </a:lstStyle>
          <a:p>
            <a:r>
              <a:rPr lang="en-US" dirty="0"/>
              <a:t>Title</a:t>
            </a:r>
          </a:p>
        </p:txBody>
      </p:sp>
      <p:sp>
        <p:nvSpPr>
          <p:cNvPr id="22" name="Right Triangle 21">
            <a:extLst>
              <a:ext uri="{FF2B5EF4-FFF2-40B4-BE49-F238E27FC236}">
                <a16:creationId xmlns:a16="http://schemas.microsoft.com/office/drawing/2014/main" id="{EF81B901-913B-5741-A4AC-B5819DACFCDF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3" name="Right Triangle 22">
            <a:extLst>
              <a:ext uri="{FF2B5EF4-FFF2-40B4-BE49-F238E27FC236}">
                <a16:creationId xmlns:a16="http://schemas.microsoft.com/office/drawing/2014/main" id="{8FDD99BC-FCD1-D541-9FE6-03E39F2856C6}"/>
              </a:ext>
            </a:extLst>
          </p:cNvPr>
          <p:cNvSpPr/>
          <p:nvPr userDrawn="1"/>
        </p:nvSpPr>
        <p:spPr>
          <a:xfrm rot="10800000">
            <a:off x="11361737" y="-1016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1" name="Oval 22">
            <a:extLst>
              <a:ext uri="{FF2B5EF4-FFF2-40B4-BE49-F238E27FC236}">
                <a16:creationId xmlns:a16="http://schemas.microsoft.com/office/drawing/2014/main" id="{CA93CC85-EFC8-994A-9ADB-8DEE2579AAF9}"/>
              </a:ext>
            </a:extLst>
          </p:cNvPr>
          <p:cNvSpPr/>
          <p:nvPr userDrawn="1"/>
        </p:nvSpPr>
        <p:spPr>
          <a:xfrm rot="16200000" flipH="1">
            <a:off x="1668897" y="3522719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4365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3C551932-EED2-CB48-969B-F9308DFE265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51" name="Title 1">
            <a:extLst>
              <a:ext uri="{FF2B5EF4-FFF2-40B4-BE49-F238E27FC236}">
                <a16:creationId xmlns:a16="http://schemas.microsoft.com/office/drawing/2014/main" id="{ADEF5424-A6E0-A345-9A75-92E71E45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52" name="Group 51">
            <a:extLst>
              <a:ext uri="{FF2B5EF4-FFF2-40B4-BE49-F238E27FC236}">
                <a16:creationId xmlns:a16="http://schemas.microsoft.com/office/drawing/2014/main" id="{2D2069D9-A96F-DD4A-B6CB-C29449020E71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53" name="Right Triangle 52">
              <a:extLst>
                <a:ext uri="{FF2B5EF4-FFF2-40B4-BE49-F238E27FC236}">
                  <a16:creationId xmlns:a16="http://schemas.microsoft.com/office/drawing/2014/main" id="{44CFA19C-5DA0-774B-AFF3-36921EACACDD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54" name="Right Triangle 53">
              <a:extLst>
                <a:ext uri="{FF2B5EF4-FFF2-40B4-BE49-F238E27FC236}">
                  <a16:creationId xmlns:a16="http://schemas.microsoft.com/office/drawing/2014/main" id="{D9F82FBA-46B0-A844-AE24-E839A52F2A42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639370BE-395F-E946-A985-43E0B2F007A7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47EC358B-2232-784F-B64F-E210A64AF153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Oval 22">
            <a:extLst>
              <a:ext uri="{FF2B5EF4-FFF2-40B4-BE49-F238E27FC236}">
                <a16:creationId xmlns:a16="http://schemas.microsoft.com/office/drawing/2014/main" id="{5C8304CD-638B-A244-8BB2-5827EFC0BE18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FFD9DF-9E1C-4765-BCE6-B273DEE1F56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1266825"/>
            <a:ext cx="105314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624294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955188DA-8D2D-EE45-B63B-68389D618B8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700" y="-4352"/>
            <a:ext cx="6618160" cy="6862352"/>
          </a:xfrm>
          <a:prstGeom prst="rect">
            <a:avLst/>
          </a:prstGeom>
        </p:spPr>
      </p:pic>
      <p:sp>
        <p:nvSpPr>
          <p:cNvPr id="6" name="Right Triangle 5">
            <a:extLst>
              <a:ext uri="{FF2B5EF4-FFF2-40B4-BE49-F238E27FC236}">
                <a16:creationId xmlns:a16="http://schemas.microsoft.com/office/drawing/2014/main" id="{49DD1090-E08C-414F-B909-F960029978CC}"/>
              </a:ext>
            </a:extLst>
          </p:cNvPr>
          <p:cNvSpPr/>
          <p:nvPr userDrawn="1"/>
        </p:nvSpPr>
        <p:spPr>
          <a:xfrm>
            <a:off x="0" y="6027738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4858575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Oval 22">
            <a:extLst>
              <a:ext uri="{FF2B5EF4-FFF2-40B4-BE49-F238E27FC236}">
                <a16:creationId xmlns:a16="http://schemas.microsoft.com/office/drawing/2014/main" id="{E86DEBE5-E80B-624F-85DC-B53B9841EF52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Right Triangle 23">
            <a:extLst>
              <a:ext uri="{FF2B5EF4-FFF2-40B4-BE49-F238E27FC236}">
                <a16:creationId xmlns:a16="http://schemas.microsoft.com/office/drawing/2014/main" id="{2498330F-989F-C743-B682-3B45105A64F9}"/>
              </a:ext>
            </a:extLst>
          </p:cNvPr>
          <p:cNvSpPr/>
          <p:nvPr userDrawn="1"/>
        </p:nvSpPr>
        <p:spPr>
          <a:xfrm rot="10800000">
            <a:off x="5800596" y="-4352"/>
            <a:ext cx="830263" cy="830262"/>
          </a:xfrm>
          <a:prstGeom prst="rtTriangl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en-US" dirty="0"/>
          </a:p>
        </p:txBody>
      </p:sp>
      <p:sp>
        <p:nvSpPr>
          <p:cNvPr id="25" name="Picture Placeholder 10">
            <a:extLst>
              <a:ext uri="{FF2B5EF4-FFF2-40B4-BE49-F238E27FC236}">
                <a16:creationId xmlns:a16="http://schemas.microsoft.com/office/drawing/2014/main" id="{4BFA0C42-6D2A-FE45-B00F-C3FE723B69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38925" y="-4352"/>
            <a:ext cx="5553075" cy="6862352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D7A153A-DE47-5845-9FBA-5E84842262CB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470FEE8-FCFE-D34B-AC0A-D33499171CF5}"/>
              </a:ext>
            </a:extLst>
          </p:cNvPr>
          <p:cNvCxnSpPr>
            <a:cxnSpLocks/>
          </p:cNvCxnSpPr>
          <p:nvPr userDrawn="1"/>
        </p:nvCxnSpPr>
        <p:spPr>
          <a:xfrm>
            <a:off x="5235260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8E3020-67F3-4319-8D6D-AF959AE4492B}"/>
              </a:ext>
            </a:extLst>
          </p:cNvPr>
          <p:cNvSpPr>
            <a:spLocks noGrp="1"/>
          </p:cNvSpPr>
          <p:nvPr>
            <p:ph type="dt" sz="half" idx="15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6/18/2021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C8332DD3-414D-426E-BB83-A7CE934174B6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5DBA4D0A-04F7-406D-970F-851D89A87A95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68424A6-569A-4335-9863-0351A5FABE88}"/>
              </a:ext>
            </a:extLst>
          </p:cNvPr>
          <p:cNvSpPr>
            <a:spLocks noGrp="1"/>
          </p:cNvSpPr>
          <p:nvPr>
            <p:ph sz="quarter" idx="18"/>
          </p:nvPr>
        </p:nvSpPr>
        <p:spPr>
          <a:xfrm>
            <a:off x="830263" y="1266825"/>
            <a:ext cx="4858574" cy="4495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09511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D796E039-748A-D54A-ACAE-7A9C63FCAEB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451E21C1-74BE-0348-B8AE-3174A9AAA0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0269" y="168721"/>
            <a:ext cx="10523531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3" name="Group 42">
            <a:extLst>
              <a:ext uri="{FF2B5EF4-FFF2-40B4-BE49-F238E27FC236}">
                <a16:creationId xmlns:a16="http://schemas.microsoft.com/office/drawing/2014/main" id="{84FD6E85-A2E7-B84D-9400-6F8D1C6FF159}"/>
              </a:ext>
            </a:extLst>
          </p:cNvPr>
          <p:cNvGrpSpPr/>
          <p:nvPr userDrawn="1"/>
        </p:nvGrpSpPr>
        <p:grpSpPr>
          <a:xfrm>
            <a:off x="0" y="-10162"/>
            <a:ext cx="12192000" cy="6868162"/>
            <a:chOff x="0" y="-10162"/>
            <a:chExt cx="12192000" cy="6868162"/>
          </a:xfrm>
        </p:grpSpPr>
        <p:sp>
          <p:nvSpPr>
            <p:cNvPr id="10" name="Right Triangle 9">
              <a:extLst>
                <a:ext uri="{FF2B5EF4-FFF2-40B4-BE49-F238E27FC236}">
                  <a16:creationId xmlns:a16="http://schemas.microsoft.com/office/drawing/2014/main" id="{6912A38B-FDC5-1E4F-B0ED-145140947339}"/>
                </a:ext>
              </a:extLst>
            </p:cNvPr>
            <p:cNvSpPr/>
            <p:nvPr userDrawn="1"/>
          </p:nvSpPr>
          <p:spPr>
            <a:xfrm>
              <a:off x="0" y="6027738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  <p:sp>
          <p:nvSpPr>
            <p:cNvPr id="28" name="Right Triangle 27">
              <a:extLst>
                <a:ext uri="{FF2B5EF4-FFF2-40B4-BE49-F238E27FC236}">
                  <a16:creationId xmlns:a16="http://schemas.microsoft.com/office/drawing/2014/main" id="{B5B0DCFE-7295-8740-9EC5-E9A681F21F94}"/>
                </a:ext>
              </a:extLst>
            </p:cNvPr>
            <p:cNvSpPr/>
            <p:nvPr userDrawn="1"/>
          </p:nvSpPr>
          <p:spPr>
            <a:xfrm rot="10800000">
              <a:off x="11361737" y="-10162"/>
              <a:ext cx="830263" cy="830262"/>
            </a:xfrm>
            <a:prstGeom prst="rtTriangl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dirty="0"/>
            </a:p>
          </p:txBody>
        </p:sp>
      </p:grp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52918AA3-DC2E-CC41-95A6-C5757DE618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1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BBF9C69D-A733-884F-BC4B-A4E97A9315C4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6932749" y="1618714"/>
            <a:ext cx="4433046" cy="703135"/>
          </a:xfrm>
          <a:noFill/>
        </p:spPr>
        <p:txBody>
          <a:bodyPr lIns="91440" rIns="91440" anchor="ctr">
            <a:normAutofit/>
          </a:bodyPr>
          <a:lstStyle>
            <a:lvl1pPr marL="0" indent="0" algn="l">
              <a:lnSpc>
                <a:spcPct val="150000"/>
              </a:lnSpc>
              <a:buNone/>
              <a:defRPr sz="1800" b="1" i="0" cap="all" spc="150" baseline="0">
                <a:solidFill>
                  <a:schemeClr val="accent1"/>
                </a:solidFill>
                <a:latin typeface="+mj-lt"/>
                <a:ea typeface="MingLiU" panose="02020509000000000000" pitchFamily="49" charset="-12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Oval 22">
            <a:extLst>
              <a:ext uri="{FF2B5EF4-FFF2-40B4-BE49-F238E27FC236}">
                <a16:creationId xmlns:a16="http://schemas.microsoft.com/office/drawing/2014/main" id="{2077B7CC-D16D-C84E-AF69-2D082EDC5C8E}"/>
              </a:ext>
            </a:extLst>
          </p:cNvPr>
          <p:cNvSpPr/>
          <p:nvPr userDrawn="1"/>
        </p:nvSpPr>
        <p:spPr>
          <a:xfrm rot="16200000" flipH="1">
            <a:off x="1668897" y="74594"/>
            <a:ext cx="208460" cy="1869849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A65B340-D917-634F-AE17-87F536B21002}"/>
              </a:ext>
            </a:extLst>
          </p:cNvPr>
          <p:cNvCxnSpPr>
            <a:cxnSpLocks/>
          </p:cNvCxnSpPr>
          <p:nvPr userDrawn="1"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F0EA4411-3DF4-5E42-A781-3F59BBBD00F9}"/>
              </a:ext>
            </a:extLst>
          </p:cNvPr>
          <p:cNvCxnSpPr>
            <a:cxnSpLocks/>
          </p:cNvCxnSpPr>
          <p:nvPr userDrawn="1"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3EFD6CC-AFA8-4227-B3F1-27845AE5BE28}"/>
              </a:ext>
            </a:extLst>
          </p:cNvPr>
          <p:cNvSpPr>
            <a:spLocks noGrp="1"/>
          </p:cNvSpPr>
          <p:nvPr>
            <p:ph type="dt" sz="half" idx="12"/>
          </p:nvPr>
        </p:nvSpPr>
        <p:spPr/>
        <p:txBody>
          <a:bodyPr/>
          <a:lstStyle/>
          <a:p>
            <a:fld id="{81B73CA7-3CCD-504D-B97A-835A2330CDB2}" type="datetimeFigureOut">
              <a:rPr lang="en-US" smtClean="0"/>
              <a:pPr/>
              <a:t>6/18/2021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000E12-D3DD-4E44-BAEC-A48DBC4D50B5}"/>
              </a:ext>
            </a:extLst>
          </p:cNvPr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587F0E-3488-4890-9BD2-AF49A732987B}"/>
              </a:ext>
            </a:extLst>
          </p:cNvPr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26D3AA-2705-4636-BFEE-C89371FC519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830263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23" name="Content Placeholder 5">
            <a:extLst>
              <a:ext uri="{FF2B5EF4-FFF2-40B4-BE49-F238E27FC236}">
                <a16:creationId xmlns:a16="http://schemas.microsoft.com/office/drawing/2014/main" id="{F758E678-4B0C-4E7A-94BE-1006B5814E93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6932748" y="2474913"/>
            <a:ext cx="4434840" cy="3094037"/>
          </a:xfrm>
        </p:spPr>
        <p:txBody>
          <a:bodyPr/>
          <a:lstStyle>
            <a:lvl2pPr>
              <a:spcBef>
                <a:spcPts val="600"/>
              </a:spcBef>
              <a:defRPr/>
            </a:lvl2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1516329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Caption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72A19413-A8E7-ED4F-88DE-08A12997A0F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-4763"/>
            <a:ext cx="12179300" cy="6862763"/>
          </a:xfrm>
          <a:solidFill>
            <a:schemeClr val="accent1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42AACF99-BFF2-EF4D-905B-698BF1366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12215" y="2432458"/>
            <a:ext cx="6044503" cy="583800"/>
          </a:xfrm>
        </p:spPr>
        <p:txBody>
          <a:bodyPr lIns="91440" rIns="91440">
            <a:noAutofit/>
          </a:bodyPr>
          <a:lstStyle>
            <a:lvl1pPr>
              <a:defRPr sz="2400" b="1" i="0" spc="150" baseline="0">
                <a:solidFill>
                  <a:schemeClr val="bg1"/>
                </a:solidFill>
                <a:latin typeface="+mj-lt"/>
                <a:ea typeface="MingLiU" panose="02020509000000000000" pitchFamily="49" charset="-12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933BB6-76EF-4E91-AEF1-BE67D60ED86C}"/>
              </a:ext>
            </a:extLst>
          </p:cNvPr>
          <p:cNvSpPr>
            <a:spLocks noGrp="1"/>
          </p:cNvSpPr>
          <p:nvPr>
            <p:ph sz="quarter" idx="16"/>
          </p:nvPr>
        </p:nvSpPr>
        <p:spPr>
          <a:xfrm>
            <a:off x="5311775" y="3530600"/>
            <a:ext cx="6044943" cy="2825750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20122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C4EB4B-30F5-5541-B2A0-6BD04D010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6A8E3A-8DBF-0542-BC99-444DCA0CC2C2}" type="datetimeFigureOut">
              <a:rPr lang="en-US" smtClean="0"/>
              <a:t>6/18/2021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2D97956-7D4F-5346-B8DD-3653B600E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5AB29D-BA7D-E743-8CA0-6953FF72B2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93002F-D6EA-CF48-8F44-2316036B2B87}" type="slidenum">
              <a:rPr lang="en-US" smtClean="0"/>
              <a:t>‹#›</a:t>
            </a:fld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5A03656-1F6D-D044-B015-1B4DAD3A56B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"/>
          <a:stretch/>
        </p:blipFill>
        <p:spPr>
          <a:xfrm>
            <a:off x="12700" y="-4352"/>
            <a:ext cx="12179300" cy="68623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256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9D48F80-1562-4C4E-887A-B3EB2024C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045F5A-B343-9140-888A-F4A0F3DAE3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865FBC-5324-6640-AB2B-F303AA276F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bg1"/>
                </a:solidFill>
              </a:defRPr>
            </a:lvl1pPr>
          </a:lstStyle>
          <a:p>
            <a:fld id="{81B73CA7-3CCD-504D-B97A-835A2330CDB2}" type="datetimeFigureOut">
              <a:rPr lang="en-US" smtClean="0"/>
              <a:pPr/>
              <a:t>6/18/2021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7050E5-FDBF-7C4A-8BB3-B44C2CEBA8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92875"/>
            <a:ext cx="41148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bg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C1BFAD-CCAB-D24E-B7A6-4B9D514D05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92875"/>
            <a:ext cx="27432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bg1"/>
                </a:solidFill>
              </a:defRPr>
            </a:lvl1pPr>
          </a:lstStyle>
          <a:p>
            <a:fld id="{5831BA38-18F3-0A4D-A45F-13B53FF2DAC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1620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6" r:id="rId1"/>
    <p:sldLayoutId id="2147483707" r:id="rId2"/>
    <p:sldLayoutId id="2147483711" r:id="rId3"/>
    <p:sldLayoutId id="2147483710" r:id="rId4"/>
    <p:sldLayoutId id="2147483714" r:id="rId5"/>
    <p:sldLayoutId id="2147483715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400" b="1" kern="1200" spc="150" baseline="0">
          <a:solidFill>
            <a:schemeClr val="bg1"/>
          </a:solidFill>
          <a:latin typeface="+mj-lt"/>
          <a:ea typeface="MingLiU" panose="02020509000000000000" pitchFamily="49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50000"/>
        </a:lnSpc>
        <a:spcBef>
          <a:spcPts val="1500"/>
        </a:spcBef>
        <a:buClr>
          <a:schemeClr val="accent1"/>
        </a:buClr>
        <a:buFont typeface="Arial" panose="020B0604020202020204" pitchFamily="34" charset="0"/>
        <a:buChar char="•"/>
        <a:defRPr sz="1500" kern="1200" spc="150" baseline="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Placeholder 4">
            <a:extLst>
              <a:ext uri="{FF2B5EF4-FFF2-40B4-BE49-F238E27FC236}">
                <a16:creationId xmlns:a16="http://schemas.microsoft.com/office/drawing/2014/main" id="{8FB64E80-675E-6A4A-AF41-D8DE47B3CF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3" cstate="screen">
            <a:alphaModFix amt="62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9249" y="-4352"/>
            <a:ext cx="12201250" cy="6862352"/>
          </a:xfrm>
        </p:spPr>
      </p:pic>
      <p:pic>
        <p:nvPicPr>
          <p:cNvPr id="13" name="Picture Placeholder 8">
            <a:extLst>
              <a:ext uri="{FF2B5EF4-FFF2-40B4-BE49-F238E27FC236}">
                <a16:creationId xmlns:a16="http://schemas.microsoft.com/office/drawing/2014/main" id="{4D6F1B91-622D-D14D-A2EE-5B2A56BAC0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alphaModFix amt="1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090" y="8153"/>
            <a:ext cx="12201250" cy="6862352"/>
          </a:xfrm>
          <a:custGeom>
            <a:avLst/>
            <a:gdLst>
              <a:gd name="connsiteX0" fmla="*/ 0 w 12201250"/>
              <a:gd name="connsiteY0" fmla="*/ 0 h 6862352"/>
              <a:gd name="connsiteX1" fmla="*/ 11376796 w 12201250"/>
              <a:gd name="connsiteY1" fmla="*/ 0 h 6862352"/>
              <a:gd name="connsiteX2" fmla="*/ 12201249 w 12201250"/>
              <a:gd name="connsiteY2" fmla="*/ 824452 h 6862352"/>
              <a:gd name="connsiteX3" fmla="*/ 12201249 w 12201250"/>
              <a:gd name="connsiteY3" fmla="*/ 0 h 6862352"/>
              <a:gd name="connsiteX4" fmla="*/ 12201250 w 12201250"/>
              <a:gd name="connsiteY4" fmla="*/ 0 h 6862352"/>
              <a:gd name="connsiteX5" fmla="*/ 12201250 w 12201250"/>
              <a:gd name="connsiteY5" fmla="*/ 6862352 h 6862352"/>
              <a:gd name="connsiteX6" fmla="*/ 839512 w 12201250"/>
              <a:gd name="connsiteY6" fmla="*/ 6862352 h 6862352"/>
              <a:gd name="connsiteX7" fmla="*/ 9249 w 12201250"/>
              <a:gd name="connsiteY7" fmla="*/ 6032090 h 6862352"/>
              <a:gd name="connsiteX8" fmla="*/ 9249 w 12201250"/>
              <a:gd name="connsiteY8" fmla="*/ 6862352 h 6862352"/>
              <a:gd name="connsiteX9" fmla="*/ 0 w 12201250"/>
              <a:gd name="connsiteY9" fmla="*/ 6862352 h 686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201250" h="6862352">
                <a:moveTo>
                  <a:pt x="0" y="0"/>
                </a:moveTo>
                <a:lnTo>
                  <a:pt x="11376796" y="0"/>
                </a:lnTo>
                <a:lnTo>
                  <a:pt x="12201249" y="824452"/>
                </a:lnTo>
                <a:lnTo>
                  <a:pt x="12201249" y="0"/>
                </a:lnTo>
                <a:lnTo>
                  <a:pt x="12201250" y="0"/>
                </a:lnTo>
                <a:lnTo>
                  <a:pt x="12201250" y="6862352"/>
                </a:lnTo>
                <a:lnTo>
                  <a:pt x="839512" y="6862352"/>
                </a:lnTo>
                <a:lnTo>
                  <a:pt x="9249" y="6032090"/>
                </a:lnTo>
                <a:lnTo>
                  <a:pt x="9249" y="6862352"/>
                </a:lnTo>
                <a:lnTo>
                  <a:pt x="0" y="6862352"/>
                </a:lnTo>
                <a:close/>
              </a:path>
            </a:pathLst>
          </a:custGeom>
          <a:noFill/>
        </p:spPr>
      </p:pic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2B499F37-632F-694F-948A-C7A79D753D0C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796255" y="4561873"/>
            <a:ext cx="10515600" cy="703135"/>
          </a:xfrm>
        </p:spPr>
        <p:txBody>
          <a:bodyPr/>
          <a:lstStyle/>
          <a:p>
            <a:r>
              <a:rPr lang="en-US" altLang="ja-JP" dirty="0"/>
              <a:t>Mini Project 2021</a:t>
            </a:r>
            <a:endParaRPr lang="ja-JP" altLang="en-US" dirty="0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1697" y="2302270"/>
            <a:ext cx="7709488" cy="1927810"/>
          </a:xfrm>
        </p:spPr>
        <p:txBody>
          <a:bodyPr/>
          <a:lstStyle/>
          <a:p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Python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9B1A04B-6BC3-D643-85AB-06635BAA9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-9250" y="54010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13A6FEDB-5D57-B342-8D7B-927F58798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10801316" y="-26353"/>
            <a:ext cx="1395599" cy="1441414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3840922" y="1390686"/>
            <a:ext cx="267373" cy="632608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1BD1C8D-AE73-423D-9826-AEBB484834E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303190" y="391954"/>
            <a:ext cx="3485787" cy="443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7012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E3085-E72A-455E-B831-F1959424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3107" y="505338"/>
            <a:ext cx="10523531" cy="583800"/>
          </a:xfrm>
        </p:spPr>
        <p:txBody>
          <a:bodyPr/>
          <a:lstStyle/>
          <a:p>
            <a:r>
              <a:rPr lang="en-US" sz="4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Cascadeclassifier.xml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AB1E-52E2-447E-AC9B-E950B380DC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55164" y="1824924"/>
            <a:ext cx="10531474" cy="3642020"/>
          </a:xfrm>
        </p:spPr>
        <p:txBody>
          <a:bodyPr>
            <a:normAutofit fontScale="77500" lnSpcReduction="20000"/>
          </a:bodyPr>
          <a:lstStyle/>
          <a:p>
            <a:r>
              <a:rPr lang="en-US" sz="2400" dirty="0">
                <a:latin typeface="Bahnschrift SemiLight Condensed" panose="020B0502040204020203" pitchFamily="34" charset="0"/>
              </a:rPr>
              <a:t>Cascading classifiers are trained with several hundred "positive" sample views of a particular object and arbitrary "negative" images of the same size.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After the classifier is trained it can be applied to a region of an image and detect the object in question.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To search for the object in the entire frame, the search window can be moved across the image and check every location for the classifier.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This process is most commonly used in image processing for object detection and tracking, primarily facial detection and recognition.</a:t>
            </a:r>
          </a:p>
        </p:txBody>
      </p:sp>
      <p:sp>
        <p:nvSpPr>
          <p:cNvPr id="4" name="Oval 22">
            <a:extLst>
              <a:ext uri="{FF2B5EF4-FFF2-40B4-BE49-F238E27FC236}">
                <a16:creationId xmlns:a16="http://schemas.microsoft.com/office/drawing/2014/main" id="{47A6BD49-37E0-43E4-AD96-654F2A3CA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068362" y="-2090231"/>
            <a:ext cx="174915" cy="700131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7A9CC-E4F8-49A0-8F85-260824AE1B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10556649" y="5136205"/>
            <a:ext cx="1505926" cy="150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6618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312FBEB-C34A-4934-A14B-DFE0CA0B40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75523" y="5387079"/>
            <a:ext cx="1079414" cy="13298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29666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D3312A50-1C5B-4E5E-8AD0-FBE18D818A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F317A57-93EE-4703-A580-52A81483B2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3607" y="4967796"/>
            <a:ext cx="1455199" cy="1455199"/>
          </a:xfrm>
          <a:prstGeom prst="rect">
            <a:avLst/>
          </a:prstGeo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92696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B3421B7-DB38-4816-9BE3-FB835E9B6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3039" y="1715968"/>
            <a:ext cx="4928927" cy="2061475"/>
          </a:xfrm>
        </p:spPr>
        <p:txBody>
          <a:bodyPr/>
          <a:lstStyle/>
          <a:p>
            <a:pPr algn="r"/>
            <a:r>
              <a:rPr lang="en-US" sz="96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Thank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27E0082-062A-4D11-BC30-8A8C505352E4}"/>
              </a:ext>
            </a:extLst>
          </p:cNvPr>
          <p:cNvSpPr txBox="1"/>
          <p:nvPr/>
        </p:nvSpPr>
        <p:spPr>
          <a:xfrm>
            <a:off x="4861460" y="3128800"/>
            <a:ext cx="4636698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600" b="1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you...</a:t>
            </a:r>
            <a:endParaRPr lang="en-US" sz="9600" b="1" dirty="0"/>
          </a:p>
        </p:txBody>
      </p:sp>
    </p:spTree>
    <p:extLst>
      <p:ext uri="{BB962C8B-B14F-4D97-AF65-F5344CB8AC3E}">
        <p14:creationId xmlns:p14="http://schemas.microsoft.com/office/powerpoint/2010/main" val="2369676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D0EB-AFFC-4ED6-A96E-1ADDD1020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437962"/>
            <a:ext cx="7709488" cy="1927810"/>
          </a:xfrm>
        </p:spPr>
        <p:txBody>
          <a:bodyPr/>
          <a:lstStyle/>
          <a:p>
            <a:pPr algn="r"/>
            <a:r>
              <a:rPr lang="en-US" sz="6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Prepared by</a:t>
            </a:r>
            <a:r>
              <a:rPr lang="en-US" sz="6600" dirty="0"/>
              <a:t>: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FC4CB-1A1B-4835-88D7-A574DF61DA2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647501" y="2673950"/>
            <a:ext cx="6643386" cy="2152175"/>
          </a:xfrm>
        </p:spPr>
        <p:txBody>
          <a:bodyPr>
            <a:normAutofit fontScale="77500" lnSpcReduction="20000"/>
          </a:bodyPr>
          <a:lstStyle/>
          <a:p>
            <a:pPr algn="r"/>
            <a:r>
              <a:rPr lang="en-US" dirty="0"/>
              <a:t>Afreen A </a:t>
            </a:r>
            <a:r>
              <a:rPr lang="en-US" dirty="0" err="1"/>
              <a:t>Sannakki</a:t>
            </a:r>
            <a:r>
              <a:rPr lang="en-US" dirty="0"/>
              <a:t> (2tg17ec001)</a:t>
            </a:r>
          </a:p>
          <a:p>
            <a:pPr algn="r"/>
            <a:r>
              <a:rPr lang="en-US" dirty="0"/>
              <a:t>Pratik M </a:t>
            </a:r>
            <a:r>
              <a:rPr lang="en-US" dirty="0" err="1"/>
              <a:t>jogin</a:t>
            </a:r>
            <a:r>
              <a:rPr lang="en-US" dirty="0"/>
              <a:t> (2tg18ec023)</a:t>
            </a:r>
          </a:p>
          <a:p>
            <a:pPr algn="r"/>
            <a:r>
              <a:rPr lang="en-US" dirty="0"/>
              <a:t>Pushpa </a:t>
            </a:r>
            <a:r>
              <a:rPr lang="en-US" dirty="0" err="1"/>
              <a:t>pawar</a:t>
            </a:r>
            <a:r>
              <a:rPr lang="en-US" dirty="0"/>
              <a:t> (2tg18ec025)</a:t>
            </a:r>
          </a:p>
          <a:p>
            <a:pPr algn="r"/>
            <a:r>
              <a:rPr lang="en-US" dirty="0"/>
              <a:t>Santosh </a:t>
            </a:r>
            <a:r>
              <a:rPr lang="en-US" dirty="0" err="1"/>
              <a:t>lamani</a:t>
            </a:r>
            <a:r>
              <a:rPr lang="en-US" dirty="0"/>
              <a:t> (2tg19ec410)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223599-679B-4C28-9367-06F291247251}"/>
              </a:ext>
            </a:extLst>
          </p:cNvPr>
          <p:cNvSpPr/>
          <p:nvPr/>
        </p:nvSpPr>
        <p:spPr>
          <a:xfrm>
            <a:off x="545283" y="4110606"/>
            <a:ext cx="2575421" cy="11073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22">
            <a:extLst>
              <a:ext uri="{FF2B5EF4-FFF2-40B4-BE49-F238E27FC236}">
                <a16:creationId xmlns:a16="http://schemas.microsoft.com/office/drawing/2014/main" id="{69AC9176-A6C8-4FCD-9A98-D9730F170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7705151" y="-1260104"/>
            <a:ext cx="268577" cy="7083842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40FCCE7-3659-498E-80FF-FC4CD8137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669" y="2297145"/>
            <a:ext cx="5105141" cy="510514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27936A-181B-435F-8D7F-A700A0FD7B85}"/>
              </a:ext>
            </a:extLst>
          </p:cNvPr>
          <p:cNvSpPr txBox="1"/>
          <p:nvPr/>
        </p:nvSpPr>
        <p:spPr>
          <a:xfrm>
            <a:off x="1911990" y="5367568"/>
            <a:ext cx="396030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646464"/>
                </a:solidFill>
              </a:rPr>
              <a:t>Mini Project</a:t>
            </a:r>
          </a:p>
        </p:txBody>
      </p:sp>
    </p:spTree>
    <p:extLst>
      <p:ext uri="{BB962C8B-B14F-4D97-AF65-F5344CB8AC3E}">
        <p14:creationId xmlns:p14="http://schemas.microsoft.com/office/powerpoint/2010/main" val="1188485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animBg="1"/>
      <p:bldP spid="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EDD0EB-AFFC-4ED6-A96E-1ADDD1020D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1400" y="437962"/>
            <a:ext cx="7709488" cy="1927810"/>
          </a:xfrm>
        </p:spPr>
        <p:txBody>
          <a:bodyPr/>
          <a:lstStyle/>
          <a:p>
            <a:pPr algn="r"/>
            <a:r>
              <a:rPr lang="en-US" sz="6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Instructor: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2FC4CB-1A1B-4835-88D7-A574DF61DA2A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4647501" y="2673950"/>
            <a:ext cx="6643386" cy="621341"/>
          </a:xfrm>
        </p:spPr>
        <p:txBody>
          <a:bodyPr>
            <a:normAutofit/>
          </a:bodyPr>
          <a:lstStyle/>
          <a:p>
            <a:pPr algn="r"/>
            <a:r>
              <a:rPr lang="en-US" dirty="0"/>
              <a:t>Mrs. </a:t>
            </a:r>
            <a:r>
              <a:rPr lang="en-US" dirty="0" err="1"/>
              <a:t>chambamma</a:t>
            </a:r>
            <a:r>
              <a:rPr lang="en-US" dirty="0"/>
              <a:t> </a:t>
            </a:r>
            <a:r>
              <a:rPr lang="en-US" dirty="0" err="1"/>
              <a:t>koti</a:t>
            </a:r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D223599-679B-4C28-9367-06F291247251}"/>
              </a:ext>
            </a:extLst>
          </p:cNvPr>
          <p:cNvSpPr/>
          <p:nvPr/>
        </p:nvSpPr>
        <p:spPr>
          <a:xfrm>
            <a:off x="545283" y="4110606"/>
            <a:ext cx="2575421" cy="1107346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22">
            <a:extLst>
              <a:ext uri="{FF2B5EF4-FFF2-40B4-BE49-F238E27FC236}">
                <a16:creationId xmlns:a16="http://schemas.microsoft.com/office/drawing/2014/main" id="{69AC9176-A6C8-4FCD-9A98-D9730F170A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5400000" flipH="1">
            <a:off x="7659915" y="-1214866"/>
            <a:ext cx="268577" cy="6993367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00B0F0"/>
              </a:solidFill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440FCCE7-3659-498E-80FF-FC4CD81378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6669" y="1748901"/>
            <a:ext cx="5653385" cy="565338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B27936A-181B-435F-8D7F-A700A0FD7B85}"/>
              </a:ext>
            </a:extLst>
          </p:cNvPr>
          <p:cNvSpPr txBox="1"/>
          <p:nvPr/>
        </p:nvSpPr>
        <p:spPr>
          <a:xfrm>
            <a:off x="2204947" y="5217952"/>
            <a:ext cx="484155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rgbClr val="646464"/>
                </a:solidFill>
              </a:rPr>
              <a:t>Mini Project</a:t>
            </a:r>
          </a:p>
        </p:txBody>
      </p:sp>
    </p:spTree>
    <p:extLst>
      <p:ext uri="{BB962C8B-B14F-4D97-AF65-F5344CB8AC3E}">
        <p14:creationId xmlns:p14="http://schemas.microsoft.com/office/powerpoint/2010/main" val="24754646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6" grpId="0" animBg="1"/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561" y="825834"/>
            <a:ext cx="8347745" cy="1927810"/>
          </a:xfrm>
        </p:spPr>
        <p:txBody>
          <a:bodyPr/>
          <a:lstStyle/>
          <a:p>
            <a:r>
              <a:rPr lang="en-US" sz="80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Agenda</a:t>
            </a:r>
            <a:endParaRPr lang="en-US" sz="9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164328" y="-897818"/>
            <a:ext cx="268578" cy="7220135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96A94A1-361E-44B6-A22E-013C7AF79493}"/>
              </a:ext>
            </a:extLst>
          </p:cNvPr>
          <p:cNvSpPr txBox="1">
            <a:spLocks/>
          </p:cNvSpPr>
          <p:nvPr/>
        </p:nvSpPr>
        <p:spPr>
          <a:xfrm>
            <a:off x="830263" y="3141377"/>
            <a:ext cx="10531474" cy="207489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 SemiLight Condensed" panose="020B0502040204020203" pitchFamily="34" charset="0"/>
              </a:rPr>
              <a:t>Python Introduction.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Project Explanation.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Project Execution.</a:t>
            </a:r>
          </a:p>
          <a:p>
            <a:endParaRPr lang="en-US" sz="2400" dirty="0">
              <a:latin typeface="Bahnschrift SemiLight Condensed" panose="020B0502040204020203" pitchFamily="34" charset="0"/>
            </a:endParaRPr>
          </a:p>
          <a:p>
            <a:endParaRPr lang="en-US" sz="2400" dirty="0">
              <a:latin typeface="Bahnschrift SemiLight Condensed" panose="020B0502040204020203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D962177-F58F-4EEE-A80B-B771A20450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99591" y="2974201"/>
            <a:ext cx="3485787" cy="4436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773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5" grpId="0" animBg="1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1A31E924-7B2D-4165-87C1-84F26E742E82}"/>
              </a:ext>
            </a:extLst>
          </p:cNvPr>
          <p:cNvSpPr/>
          <p:nvPr/>
        </p:nvSpPr>
        <p:spPr>
          <a:xfrm>
            <a:off x="688549" y="2639683"/>
            <a:ext cx="5833021" cy="2389517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7561" y="648280"/>
            <a:ext cx="10268505" cy="1927810"/>
          </a:xfrm>
        </p:spPr>
        <p:txBody>
          <a:bodyPr/>
          <a:lstStyle/>
          <a:p>
            <a:r>
              <a:rPr lang="en-US" sz="36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What is </a:t>
            </a:r>
            <a:r>
              <a:rPr lang="en-US" sz="8000" dirty="0">
                <a:solidFill>
                  <a:srgbClr val="FF0000"/>
                </a:solidFill>
                <a:latin typeface="Malgun Gothic" panose="020B0503020000020004" pitchFamily="34" charset="-127"/>
                <a:ea typeface="Malgun Gothic" panose="020B0503020000020004" pitchFamily="34" charset="-127"/>
              </a:rPr>
              <a:t>Python</a:t>
            </a:r>
            <a:r>
              <a:rPr lang="en-US" sz="80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 </a:t>
            </a:r>
            <a:r>
              <a:rPr lang="en-US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?</a:t>
            </a:r>
            <a:endParaRPr lang="en-US" sz="9600" dirty="0"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  <p:sp>
        <p:nvSpPr>
          <p:cNvPr id="15" name="Oval 22">
            <a:extLst>
              <a:ext uri="{FF2B5EF4-FFF2-40B4-BE49-F238E27FC236}">
                <a16:creationId xmlns:a16="http://schemas.microsoft.com/office/drawing/2014/main" id="{07285DAF-4CC1-E142-B7FA-4D39508737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164328" y="-658118"/>
            <a:ext cx="268578" cy="7220135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96A94A1-361E-44B6-A22E-013C7AF79493}"/>
              </a:ext>
            </a:extLst>
          </p:cNvPr>
          <p:cNvSpPr txBox="1">
            <a:spLocks/>
          </p:cNvSpPr>
          <p:nvPr/>
        </p:nvSpPr>
        <p:spPr>
          <a:xfrm>
            <a:off x="830263" y="3327809"/>
            <a:ext cx="10531474" cy="207489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50000"/>
              </a:lnSpc>
              <a:spcBef>
                <a:spcPts val="1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500" kern="1200" spc="15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 dirty="0">
                <a:latin typeface="Bahnschrift SemiLight Condensed" panose="020B0502040204020203" pitchFamily="34" charset="0"/>
              </a:rPr>
              <a:t>A popular programming language. Created by Guido van Rossum in 1991.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Used in web development (server-side), software development, mathematics, system scripting.</a:t>
            </a:r>
          </a:p>
          <a:p>
            <a:endParaRPr lang="en-US" sz="2400" dirty="0">
              <a:latin typeface="Bahnschrift SemiLight Condensed" panose="020B0502040204020203" pitchFamily="34" charset="0"/>
            </a:endParaRPr>
          </a:p>
          <a:p>
            <a:endParaRPr lang="en-US" sz="2400" dirty="0">
              <a:latin typeface="Bahnschrift SemiLight Condensed" panose="020B0502040204020203" pitchFamily="34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00B5CB7-B888-4D0B-BC59-EA47E72391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59265" y="4966016"/>
            <a:ext cx="1594770" cy="1588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436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15" grpId="0" animBg="1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E3085-E72A-455E-B831-F1959424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6" y="826920"/>
            <a:ext cx="10523531" cy="583800"/>
          </a:xfrm>
        </p:spPr>
        <p:txBody>
          <a:bodyPr/>
          <a:lstStyle/>
          <a:p>
            <a:r>
              <a:rPr lang="en-US" sz="4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What can Python do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AB1E-52E2-447E-AC9B-E950B380DC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2004463"/>
            <a:ext cx="10531474" cy="4014599"/>
          </a:xfrm>
        </p:spPr>
        <p:txBody>
          <a:bodyPr>
            <a:normAutofit fontScale="92500" lnSpcReduction="10000"/>
          </a:bodyPr>
          <a:lstStyle/>
          <a:p>
            <a:r>
              <a:rPr lang="en-US" sz="2400" dirty="0">
                <a:latin typeface="Bahnschrift SemiLight Condensed" panose="020B0502040204020203" pitchFamily="34" charset="0"/>
              </a:rPr>
              <a:t>Used on server side on a server to create web applications.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To create workflows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Connect to database systems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Artificial Intelligence, Machine Learning, Deep Learning.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Big data and complex mathematics.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Rapid prototyping, or for production-ready software development. </a:t>
            </a:r>
          </a:p>
          <a:p>
            <a:endParaRPr lang="en-US" sz="2400" dirty="0">
              <a:latin typeface="Bahnschrift SemiLight Condensed" panose="020B0502040204020203" pitchFamily="34" charset="0"/>
            </a:endParaRPr>
          </a:p>
        </p:txBody>
      </p:sp>
      <p:sp>
        <p:nvSpPr>
          <p:cNvPr id="4" name="Oval 22">
            <a:extLst>
              <a:ext uri="{FF2B5EF4-FFF2-40B4-BE49-F238E27FC236}">
                <a16:creationId xmlns:a16="http://schemas.microsoft.com/office/drawing/2014/main" id="{47A6BD49-37E0-43E4-AD96-654F2A3CA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200601" y="-1743419"/>
            <a:ext cx="268577" cy="6993367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7A9CC-E4F8-49A0-8F85-260824AE1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748" y="4392858"/>
            <a:ext cx="2027571" cy="20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344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E3085-E72A-455E-B831-F1959424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6" y="826920"/>
            <a:ext cx="10523531" cy="583800"/>
          </a:xfrm>
        </p:spPr>
        <p:txBody>
          <a:bodyPr/>
          <a:lstStyle/>
          <a:p>
            <a:r>
              <a:rPr lang="en-US" sz="4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Why Python 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AB1E-52E2-447E-AC9B-E950B380DC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2173139"/>
            <a:ext cx="10531474" cy="4014599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 SemiLight Condensed" panose="020B0502040204020203" pitchFamily="34" charset="0"/>
              </a:rPr>
              <a:t>Works on different platforms. { Windows, Linux, MACOS, Raspberry Pi, etc.}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Simple syntax (similar to English)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Fewer coding.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Can run in Interpreter system.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Can be treated in procedural way.</a:t>
            </a:r>
          </a:p>
          <a:p>
            <a:endParaRPr lang="en-US" sz="2400" dirty="0">
              <a:latin typeface="Bahnschrift SemiLight Condensed" panose="020B0502040204020203" pitchFamily="34" charset="0"/>
            </a:endParaRPr>
          </a:p>
        </p:txBody>
      </p:sp>
      <p:sp>
        <p:nvSpPr>
          <p:cNvPr id="4" name="Oval 22">
            <a:extLst>
              <a:ext uri="{FF2B5EF4-FFF2-40B4-BE49-F238E27FC236}">
                <a16:creationId xmlns:a16="http://schemas.microsoft.com/office/drawing/2014/main" id="{47A6BD49-37E0-43E4-AD96-654F2A3CA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200601" y="-1743419"/>
            <a:ext cx="268577" cy="6993367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7A9CC-E4F8-49A0-8F85-260824AE1B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748" y="4392858"/>
            <a:ext cx="2027571" cy="2019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4302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>
            <a:extLst>
              <a:ext uri="{FF2B5EF4-FFF2-40B4-BE49-F238E27FC236}">
                <a16:creationId xmlns:a16="http://schemas.microsoft.com/office/drawing/2014/main" id="{DE2D9A8A-5247-6D44-AA02-758207AE1A1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9728" y="450850"/>
            <a:ext cx="4358127" cy="2497138"/>
          </a:xfrm>
        </p:spPr>
        <p:txBody>
          <a:bodyPr/>
          <a:lstStyle/>
          <a:p>
            <a:pPr algn="r"/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34" charset="-127"/>
                <a:ea typeface="Malgun Gothic" panose="020B0503020000020004" pitchFamily="34" charset="-127"/>
              </a:rPr>
              <a:t>Face </a:t>
            </a:r>
            <a:b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34" charset="-127"/>
                <a:ea typeface="Malgun Gothic" panose="020B0503020000020004" pitchFamily="34" charset="-127"/>
              </a:rPr>
              <a:t>Detection</a:t>
            </a:r>
            <a:br>
              <a:rPr lang="en-US" sz="66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34" charset="-127"/>
                <a:ea typeface="Malgun Gothic" panose="020B0503020000020004" pitchFamily="34" charset="-127"/>
              </a:rPr>
            </a:br>
            <a:r>
              <a:rPr lang="en-US" sz="3200" dirty="0"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Malgun Gothic" panose="020B0503020000020004" pitchFamily="34" charset="-127"/>
                <a:ea typeface="Malgun Gothic" panose="020B0503020000020004" pitchFamily="34" charset="-127"/>
              </a:rPr>
              <a:t>using Python…</a:t>
            </a:r>
            <a:endParaRPr lang="en-US" sz="8000" dirty="0"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Malgun Gothic" panose="020B0503020000020004" pitchFamily="34" charset="-127"/>
              <a:ea typeface="Malgun Gothic" panose="020B0503020000020004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08697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E3085-E72A-455E-B831-F1959424E4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6" y="972274"/>
            <a:ext cx="10523531" cy="583800"/>
          </a:xfrm>
        </p:spPr>
        <p:txBody>
          <a:bodyPr/>
          <a:lstStyle/>
          <a:p>
            <a:r>
              <a:rPr lang="en-US" sz="4400" dirty="0">
                <a:latin typeface="Malgun Gothic" panose="020B0503020000020004" pitchFamily="34" charset="-127"/>
                <a:ea typeface="Malgun Gothic" panose="020B0503020000020004" pitchFamily="34" charset="-127"/>
              </a:rPr>
              <a:t>OpenCv2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3AB1E-52E2-447E-AC9B-E950B380DC92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30263" y="2149817"/>
            <a:ext cx="10531474" cy="3313263"/>
          </a:xfrm>
        </p:spPr>
        <p:txBody>
          <a:bodyPr>
            <a:normAutofit/>
          </a:bodyPr>
          <a:lstStyle/>
          <a:p>
            <a:r>
              <a:rPr lang="en-US" sz="2400" dirty="0">
                <a:latin typeface="Bahnschrift SemiLight Condensed" panose="020B0502040204020203" pitchFamily="34" charset="0"/>
              </a:rPr>
              <a:t>Library of Python bindings designed to solve computer vision problems.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It also supports model execution for Deep Learning, Machine Learning (ML) and Artificial Intelligence.</a:t>
            </a:r>
          </a:p>
          <a:p>
            <a:r>
              <a:rPr lang="en-US" sz="2400" dirty="0">
                <a:latin typeface="Bahnschrift SemiLight Condensed" panose="020B0502040204020203" pitchFamily="34" charset="0"/>
              </a:rPr>
              <a:t>OpenCV-Python makes use of </a:t>
            </a:r>
            <a:r>
              <a:rPr lang="en-US" sz="2400" dirty="0" err="1">
                <a:latin typeface="Bahnschrift SemiLight Condensed" panose="020B0502040204020203" pitchFamily="34" charset="0"/>
              </a:rPr>
              <a:t>Numpy</a:t>
            </a:r>
            <a:r>
              <a:rPr lang="en-US" sz="2400" dirty="0">
                <a:latin typeface="Bahnschrift SemiLight Condensed" panose="020B0502040204020203" pitchFamily="34" charset="0"/>
              </a:rPr>
              <a:t>, which is a highly optimized library for numerical operations with a MATLAB-style syntax.</a:t>
            </a:r>
          </a:p>
        </p:txBody>
      </p:sp>
      <p:sp>
        <p:nvSpPr>
          <p:cNvPr id="4" name="Oval 22">
            <a:extLst>
              <a:ext uri="{FF2B5EF4-FFF2-40B4-BE49-F238E27FC236}">
                <a16:creationId xmlns:a16="http://schemas.microsoft.com/office/drawing/2014/main" id="{47A6BD49-37E0-43E4-AD96-654F2A3CA1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rot="16200000" flipH="1">
            <a:off x="4238593" y="-1598986"/>
            <a:ext cx="184652" cy="7001310"/>
          </a:xfrm>
          <a:prstGeom prst="rect">
            <a:avLst/>
          </a:prstGeom>
          <a:gradFill>
            <a:gsLst>
              <a:gs pos="0">
                <a:schemeClr val="accent1"/>
              </a:gs>
              <a:gs pos="99000">
                <a:schemeClr val="accent1">
                  <a:alpha val="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97A9CC-E4F8-49A0-8F85-260824AE1BE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9854578" y="4357991"/>
            <a:ext cx="1799158" cy="221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440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  <p:bldP spid="4" grpId="0" animBg="1"/>
    </p:bldLst>
  </p:timing>
</p:sld>
</file>

<file path=ppt/theme/theme1.xml><?xml version="1.0" encoding="utf-8"?>
<a:theme xmlns:a="http://schemas.openxmlformats.org/drawingml/2006/main" name="Bold Tech">
  <a:themeElements>
    <a:clrScheme name="16x9">
      <a:dk1>
        <a:srgbClr val="000000"/>
      </a:dk1>
      <a:lt1>
        <a:srgbClr val="FFFFFF"/>
      </a:lt1>
      <a:dk2>
        <a:srgbClr val="121312"/>
      </a:dk2>
      <a:lt2>
        <a:srgbClr val="FFFFFF"/>
      </a:lt2>
      <a:accent1>
        <a:srgbClr val="EE4036"/>
      </a:accent1>
      <a:accent2>
        <a:srgbClr val="121312"/>
      </a:accent2>
      <a:accent3>
        <a:srgbClr val="A5A5A5"/>
      </a:accent3>
      <a:accent4>
        <a:srgbClr val="252625"/>
      </a:accent4>
      <a:accent5>
        <a:srgbClr val="F1F5F5"/>
      </a:accent5>
      <a:accent6>
        <a:srgbClr val="FAFFFF"/>
      </a:accent6>
      <a:hlink>
        <a:srgbClr val="EE4036"/>
      </a:hlink>
      <a:folHlink>
        <a:srgbClr val="EE4036"/>
      </a:folHlink>
    </a:clrScheme>
    <a:fontScheme name="Custom 44">
      <a:majorFont>
        <a:latin typeface="MingLiU"/>
        <a:ea typeface=""/>
        <a:cs typeface=""/>
      </a:majorFont>
      <a:minorFont>
        <a:latin typeface="Meiryo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26422304-17E9-4530-8D08-4F277CB64269}" vid="{BCE6A17A-B98D-492A-82B2-0A1B358761B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Asian design presentation</Template>
  <TotalTime>204</TotalTime>
  <Words>337</Words>
  <Application>Microsoft Office PowerPoint</Application>
  <PresentationFormat>Widescreen</PresentationFormat>
  <Paragraphs>47</Paragraphs>
  <Slides>13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Malgun Gothic</vt:lpstr>
      <vt:lpstr>Meiryo UI</vt:lpstr>
      <vt:lpstr>MingLiU</vt:lpstr>
      <vt:lpstr>Arial</vt:lpstr>
      <vt:lpstr>Bahnschrift SemiLight Condensed</vt:lpstr>
      <vt:lpstr>Calibri</vt:lpstr>
      <vt:lpstr>Bold Tech</vt:lpstr>
      <vt:lpstr>Python</vt:lpstr>
      <vt:lpstr>Prepared by:</vt:lpstr>
      <vt:lpstr>Instructor:</vt:lpstr>
      <vt:lpstr>Agenda</vt:lpstr>
      <vt:lpstr>What is Python ?</vt:lpstr>
      <vt:lpstr>What can Python do ?</vt:lpstr>
      <vt:lpstr>Why Python ?</vt:lpstr>
      <vt:lpstr>Face  Detection using Python…</vt:lpstr>
      <vt:lpstr>OpenCv2 Module</vt:lpstr>
      <vt:lpstr>Cascadeclassifier.xml</vt:lpstr>
      <vt:lpstr>PowerPoint Presentation</vt:lpstr>
      <vt:lpstr>PowerPoint Presentation</vt:lpstr>
      <vt:lpstr>Thank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Python</dc:title>
  <dc:creator>Pratik MJ</dc:creator>
  <cp:lastModifiedBy>Pratik MJ</cp:lastModifiedBy>
  <cp:revision>28</cp:revision>
  <dcterms:created xsi:type="dcterms:W3CDTF">2021-06-11T04:49:17Z</dcterms:created>
  <dcterms:modified xsi:type="dcterms:W3CDTF">2021-06-18T10:47:34Z</dcterms:modified>
</cp:coreProperties>
</file>